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32" r:id="rId2"/>
    <p:sldMasterId id="2147483744" r:id="rId3"/>
    <p:sldMasterId id="2147483756" r:id="rId4"/>
    <p:sldMasterId id="2147483792" r:id="rId5"/>
  </p:sldMasterIdLst>
  <p:handoutMasterIdLst>
    <p:handoutMasterId r:id="rId11"/>
  </p:handoutMasterIdLst>
  <p:sldIdLst>
    <p:sldId id="257" r:id="rId6"/>
    <p:sldId id="286" r:id="rId7"/>
    <p:sldId id="289" r:id="rId8"/>
    <p:sldId id="263" r:id="rId9"/>
    <p:sldId id="270" r:id="rId10"/>
  </p:sldIdLst>
  <p:sldSz cx="9144000" cy="5143500" type="screen16x9"/>
  <p:notesSz cx="6808788" cy="9940925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-498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tableStyles" Target="tableStyle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44FD82-E63A-4FE7-8970-F0952002FB66}" type="datetimeFigureOut">
              <a:rPr lang="ru-RU" smtClean="0"/>
              <a:t>25.05.2021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3752E1-5A18-4BF6-A118-871B4D49E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0171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8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342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715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1616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8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193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795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423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1723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0647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9834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082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8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8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782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683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2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8912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278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5072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8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713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705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0388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449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995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0946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801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1393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8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8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0054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2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8295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2727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487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8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761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84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6236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302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5641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910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5315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2617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8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8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4668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2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8513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4727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9561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4431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2972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7129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5316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353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9425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8198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1704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9218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33126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8028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506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417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141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8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8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490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2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135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92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378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540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378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771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378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558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378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25.05.2021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458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0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8191" y="3476997"/>
            <a:ext cx="8604448" cy="17821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endParaRPr lang="ru-RU" sz="1600" dirty="0">
              <a:solidFill>
                <a:srgbClr val="0033C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969" y="1097549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32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17123"/>
            <a:ext cx="2808312" cy="122519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38191" y="1489226"/>
            <a:ext cx="8604448" cy="2062067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49">
              <a:defRPr/>
            </a:pPr>
            <a:r>
              <a:rPr lang="ru-RU" sz="3200" b="1" dirty="0">
                <a:solidFill>
                  <a:srgbClr val="0033CC"/>
                </a:solidFill>
                <a:cs typeface="Arial" panose="020B0604020202020204" pitchFamily="34" charset="0"/>
              </a:rPr>
              <a:t>Об особенностях проведения государственной итоговой аттестации </a:t>
            </a:r>
          </a:p>
          <a:p>
            <a:pPr algn="ctr" defTabSz="685749">
              <a:defRPr/>
            </a:pPr>
            <a:r>
              <a:rPr lang="ru-RU" sz="3200" b="1" dirty="0">
                <a:solidFill>
                  <a:srgbClr val="0033CC"/>
                </a:solidFill>
                <a:cs typeface="Arial" panose="020B0604020202020204" pitchFamily="34" charset="0"/>
              </a:rPr>
              <a:t>выпускников </a:t>
            </a:r>
            <a:r>
              <a:rPr lang="en-US" sz="32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11 </a:t>
            </a:r>
            <a:r>
              <a:rPr lang="ru-RU" sz="32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классов в </a:t>
            </a:r>
            <a:r>
              <a:rPr lang="ru-RU" sz="3200" b="1" dirty="0">
                <a:solidFill>
                  <a:srgbClr val="0033CC"/>
                </a:solidFill>
                <a:cs typeface="Arial" panose="020B0604020202020204" pitchFamily="34" charset="0"/>
              </a:rPr>
              <a:t>2021 году </a:t>
            </a:r>
            <a:endParaRPr lang="ru-RU" sz="3200" b="1" dirty="0" smtClean="0">
              <a:solidFill>
                <a:srgbClr val="0033CC"/>
              </a:solidFill>
              <a:cs typeface="Arial" panose="020B0604020202020204" pitchFamily="34" charset="0"/>
            </a:endParaRPr>
          </a:p>
          <a:p>
            <a:pPr algn="ctr" defTabSz="685749">
              <a:defRPr/>
            </a:pPr>
            <a:r>
              <a:rPr lang="ru-RU" sz="3200" b="1" dirty="0" smtClean="0">
                <a:solidFill>
                  <a:srgbClr val="0033CC"/>
                </a:solidFill>
                <a:cs typeface="Arial" panose="020B0604020202020204" pitchFamily="34" charset="0"/>
              </a:rPr>
              <a:t>в </a:t>
            </a:r>
            <a:r>
              <a:rPr lang="ru-RU" sz="3200" b="1" dirty="0">
                <a:solidFill>
                  <a:srgbClr val="0033CC"/>
                </a:solidFill>
                <a:cs typeface="Arial" panose="020B0604020202020204" pitchFamily="34" charset="0"/>
              </a:rPr>
              <a:t>Республике Татарстан</a:t>
            </a:r>
          </a:p>
        </p:txBody>
      </p:sp>
    </p:spTree>
    <p:extLst>
      <p:ext uri="{BB962C8B-B14F-4D97-AF65-F5344CB8AC3E}">
        <p14:creationId xmlns:p14="http://schemas.microsoft.com/office/powerpoint/2010/main" val="13380112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70" y="1097549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15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6400" y="63729"/>
            <a:ext cx="60400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Нормативно-правовые </a:t>
            </a:r>
          </a:p>
          <a:p>
            <a:pPr algn="ctr" defTabSz="914378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акты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6424" y="118981"/>
            <a:ext cx="2454045" cy="1070634"/>
          </a:xfrm>
          <a:prstGeom prst="rect">
            <a:avLst/>
          </a:prstGeom>
        </p:spPr>
      </p:pic>
      <p:sp>
        <p:nvSpPr>
          <p:cNvPr id="11" name="Slide Number Placeholder 1"/>
          <p:cNvSpPr txBox="1">
            <a:spLocks/>
          </p:cNvSpPr>
          <p:nvPr/>
        </p:nvSpPr>
        <p:spPr>
          <a:xfrm>
            <a:off x="7010400" y="140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4188" y="1289986"/>
            <a:ext cx="8436271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 smtClean="0"/>
              <a:t>Порядок </a:t>
            </a:r>
            <a:r>
              <a:rPr lang="ru-RU" sz="1600" dirty="0"/>
              <a:t>проведения государственной итоговой аттестации по образовательным программам среднего общего образования, </a:t>
            </a:r>
            <a:r>
              <a:rPr lang="ru-RU" sz="1600" dirty="0" smtClean="0"/>
              <a:t>утвержденный </a:t>
            </a:r>
            <a:r>
              <a:rPr lang="ru-RU" sz="1600" dirty="0"/>
              <a:t>приказом Министерства просвещения Российской Федерации и Федеральной службы по надзору в сфере образования и науки от 7 ноября 2018 г. </a:t>
            </a:r>
            <a:r>
              <a:rPr lang="ru-RU" sz="1600" dirty="0" smtClean="0"/>
              <a:t>№190/1512 </a:t>
            </a:r>
            <a:endParaRPr lang="ru-RU" sz="1600" dirty="0"/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 smtClean="0"/>
              <a:t>Особенности </a:t>
            </a:r>
            <a:r>
              <a:rPr lang="ru-RU" sz="1600" dirty="0"/>
              <a:t>проведения государственной итоговой аттестации по образовательным программам среднего общего образования в 2021 году, утвержденные приказом Министерства просвещения Российской Федерации и Федеральной службы по надзору в сфере образования и науки от </a:t>
            </a:r>
            <a:r>
              <a:rPr lang="ru-RU" sz="1600" dirty="0" smtClean="0"/>
              <a:t>16 марта 2021 </a:t>
            </a:r>
            <a:r>
              <a:rPr lang="ru-RU" sz="1600" dirty="0"/>
              <a:t>г. № 105/307 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 smtClean="0"/>
              <a:t>Письмо </a:t>
            </a:r>
            <a:r>
              <a:rPr lang="ru-RU" sz="1600" dirty="0"/>
              <a:t>Федеральной службы по надзору в сфере образования и науки  </a:t>
            </a:r>
            <a:r>
              <a:rPr lang="ru-RU" sz="1600" dirty="0" smtClean="0"/>
              <a:t>от 12.04.2021 г. № 10-99 «Методические материалы, рекомендуемые при организации и проведении ГИА в 2021 году» 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dirty="0" smtClean="0"/>
              <a:t>Региональные приказы на основании «Методических рекомендаций»</a:t>
            </a:r>
            <a:endParaRPr lang="ru-RU" sz="1600" dirty="0"/>
          </a:p>
        </p:txBody>
      </p:sp>
      <p:sp>
        <p:nvSpPr>
          <p:cNvPr id="8" name="Slide Number Placeholder 1"/>
          <p:cNvSpPr txBox="1">
            <a:spLocks/>
          </p:cNvSpPr>
          <p:nvPr/>
        </p:nvSpPr>
        <p:spPr>
          <a:xfrm>
            <a:off x="6961077" y="-25171"/>
            <a:ext cx="21829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37093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9" y="1097549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32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1541" y="-6693"/>
            <a:ext cx="61839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Расписание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ГИА-11</a:t>
            </a:r>
          </a:p>
          <a:p>
            <a:pPr lvl="0"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основной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период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589461"/>
              </p:ext>
            </p:extLst>
          </p:nvPr>
        </p:nvGraphicFramePr>
        <p:xfrm>
          <a:off x="771525" y="965533"/>
          <a:ext cx="8115300" cy="5144232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346185">
                  <a:extLst>
                    <a:ext uri="{9D8B030D-6E8A-4147-A177-3AD203B41FA5}">
                      <a16:colId xmlns:a16="http://schemas.microsoft.com/office/drawing/2014/main" xmlns="" val="4070804722"/>
                    </a:ext>
                  </a:extLst>
                </a:gridCol>
                <a:gridCol w="6769115">
                  <a:extLst>
                    <a:ext uri="{9D8B030D-6E8A-4147-A177-3AD203B41FA5}">
                      <a16:colId xmlns:a16="http://schemas.microsoft.com/office/drawing/2014/main" xmlns="" val="1046883084"/>
                    </a:ext>
                  </a:extLst>
                </a:gridCol>
              </a:tblGrid>
              <a:tr h="25933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dirty="0">
                          <a:effectLst/>
                          <a:latin typeface="+mn-lt"/>
                        </a:rPr>
                        <a:t>Дата</a:t>
                      </a:r>
                    </a:p>
                  </a:txBody>
                  <a:tcPr marL="25034" marR="25034" marT="21081" marB="2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dirty="0" smtClean="0">
                          <a:effectLst/>
                          <a:latin typeface="+mn-lt"/>
                        </a:rPr>
                        <a:t>ГИА 11</a:t>
                      </a:r>
                      <a:endParaRPr lang="ru-RU" sz="1400" b="1" dirty="0">
                        <a:effectLst/>
                        <a:latin typeface="+mn-lt"/>
                      </a:endParaRPr>
                    </a:p>
                  </a:txBody>
                  <a:tcPr marL="25034" marR="25034" marT="21081" marB="2108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43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A8246F"/>
                          </a:solidFill>
                          <a:effectLst/>
                          <a:latin typeface="+mn-lt"/>
                        </a:rPr>
                        <a:t>25.05.2021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Русский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язык ГВЭ-11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0422657"/>
                  </a:ext>
                </a:extLst>
              </a:tr>
              <a:tr h="2243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A8246F"/>
                          </a:solidFill>
                          <a:effectLst/>
                          <a:latin typeface="+mn-lt"/>
                        </a:rPr>
                        <a:t>28.05.2021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Математика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ГВЭ -11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00425786"/>
                  </a:ext>
                </a:extLst>
              </a:tr>
              <a:tr h="2243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A8246F"/>
                          </a:solidFill>
                          <a:effectLst/>
                          <a:latin typeface="+mn-lt"/>
                        </a:rPr>
                        <a:t>31.05.2021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География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Литература, Химия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39226826"/>
                  </a:ext>
                </a:extLst>
              </a:tr>
              <a:tr h="4414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A8246F"/>
                          </a:solidFill>
                          <a:effectLst/>
                          <a:latin typeface="+mn-lt"/>
                        </a:rPr>
                        <a:t>03-04.06.2021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Русский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язык  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554213"/>
                  </a:ext>
                </a:extLst>
              </a:tr>
              <a:tr h="2243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A8246F"/>
                          </a:solidFill>
                          <a:effectLst/>
                          <a:latin typeface="+mn-lt"/>
                        </a:rPr>
                        <a:t>07.06.2021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Математика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15215418"/>
                  </a:ext>
                </a:extLst>
              </a:tr>
              <a:tr h="2243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A8246F"/>
                          </a:solidFill>
                          <a:effectLst/>
                          <a:latin typeface="+mn-lt"/>
                        </a:rPr>
                        <a:t>08.06.2021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резерв</a:t>
                      </a:r>
                      <a:r>
                        <a:rPr lang="ru-RU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: Русский язык ГВЭ-11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69205156"/>
                  </a:ext>
                </a:extLst>
              </a:tr>
              <a:tr h="2243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A8246F"/>
                          </a:solidFill>
                          <a:effectLst/>
                          <a:latin typeface="+mn-lt"/>
                        </a:rPr>
                        <a:t>10.06.2021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резерв</a:t>
                      </a:r>
                      <a:r>
                        <a:rPr lang="ru-RU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: Математика ГВЭ-11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3322390"/>
                  </a:ext>
                </a:extLst>
              </a:tr>
              <a:tr h="2243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A8246F"/>
                          </a:solidFill>
                          <a:effectLst/>
                          <a:latin typeface="+mn-lt"/>
                        </a:rPr>
                        <a:t>11.06.2021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История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Физика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92208138"/>
                  </a:ext>
                </a:extLst>
              </a:tr>
              <a:tr h="2243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A8246F"/>
                          </a:solidFill>
                          <a:effectLst/>
                          <a:latin typeface="+mn-lt"/>
                        </a:rPr>
                        <a:t>15.06.2021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Обществознание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64136980"/>
                  </a:ext>
                </a:extLst>
              </a:tr>
              <a:tr h="22431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A8246F"/>
                          </a:solidFill>
                          <a:effectLst/>
                          <a:latin typeface="+mn-lt"/>
                        </a:rPr>
                        <a:t>18.06.2021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Биология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Иностранные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языки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(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письменная часть)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29935920"/>
                  </a:ext>
                </a:extLst>
              </a:tr>
              <a:tr h="4414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A8246F"/>
                          </a:solidFill>
                          <a:effectLst/>
                          <a:latin typeface="+mn-lt"/>
                        </a:rPr>
                        <a:t>21-22.06.2021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Иностранные языки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(устная часть)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01624837"/>
                  </a:ext>
                </a:extLst>
              </a:tr>
              <a:tr h="4414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A8246F"/>
                          </a:solidFill>
                          <a:effectLst/>
                          <a:latin typeface="+mn-lt"/>
                        </a:rPr>
                        <a:t>24-25.06.2021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Информатика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 ИКТ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41938210"/>
                  </a:ext>
                </a:extLst>
              </a:tr>
              <a:tr h="6586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A8246F"/>
                          </a:solidFill>
                          <a:effectLst/>
                          <a:latin typeface="+mn-lt"/>
                        </a:rPr>
                        <a:t>28.06.2021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резерв</a:t>
                      </a:r>
                      <a:r>
                        <a:rPr lang="ru-RU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: география, литература, иностранные языки </a:t>
                      </a:r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(устная часть),  </a:t>
                      </a:r>
                    </a:p>
                    <a:p>
                      <a:pPr algn="just" fontAlgn="b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биология,</a:t>
                      </a:r>
                      <a:r>
                        <a:rPr lang="ru-RU" sz="14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история</a:t>
                      </a:r>
                      <a:r>
                        <a:rPr lang="ru-RU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русский язык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37742872"/>
                  </a:ext>
                </a:extLst>
              </a:tr>
              <a:tr h="6586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A8246F"/>
                          </a:solidFill>
                          <a:effectLst/>
                          <a:latin typeface="+mn-lt"/>
                        </a:rPr>
                        <a:t>29.06.2021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резерв</a:t>
                      </a:r>
                      <a:r>
                        <a:rPr lang="ru-RU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: обществознание, химия, физика, иностранные языки </a:t>
                      </a:r>
                      <a:r>
                        <a:rPr lang="ru-RU" sz="14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письменная </a:t>
                      </a:r>
                    </a:p>
                    <a:p>
                      <a:pPr algn="just" fontAlgn="b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часть), </a:t>
                      </a:r>
                      <a:r>
                        <a:rPr lang="ru-RU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математика, информатика и ИКТ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26344996"/>
                  </a:ext>
                </a:extLst>
              </a:tr>
              <a:tr h="2243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A8246F"/>
                          </a:solidFill>
                          <a:effectLst/>
                          <a:latin typeface="+mn-lt"/>
                        </a:rPr>
                        <a:t>02.07.2021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резерв </a:t>
                      </a:r>
                      <a:r>
                        <a:rPr lang="ru-RU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по всем предметам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88864034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5510" y="99931"/>
            <a:ext cx="1931317" cy="842582"/>
          </a:xfrm>
          <a:prstGeom prst="rect">
            <a:avLst/>
          </a:prstGeom>
        </p:spPr>
      </p:pic>
      <p:sp>
        <p:nvSpPr>
          <p:cNvPr id="9" name="Slide Number Placeholder 1"/>
          <p:cNvSpPr txBox="1">
            <a:spLocks/>
          </p:cNvSpPr>
          <p:nvPr/>
        </p:nvSpPr>
        <p:spPr>
          <a:xfrm>
            <a:off x="7010400" y="140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0" name="Slide Number Placeholder 1"/>
          <p:cNvSpPr txBox="1">
            <a:spLocks/>
          </p:cNvSpPr>
          <p:nvPr/>
        </p:nvSpPr>
        <p:spPr>
          <a:xfrm>
            <a:off x="6961077" y="-25171"/>
            <a:ext cx="21829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99181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9" y="1097549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32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38234" y="5172"/>
            <a:ext cx="51486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Государственная итоговая аттестация (ГИА)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96291" y="1244856"/>
            <a:ext cx="2580349" cy="932938"/>
          </a:xfrm>
          <a:prstGeom prst="roundRect">
            <a:avLst/>
          </a:prstGeom>
          <a:solidFill>
            <a:schemeClr val="bg1"/>
          </a:solidFill>
          <a:ln w="57150" cap="flat" cmpd="sng" algn="ctr">
            <a:solidFill>
              <a:schemeClr val="bg2">
                <a:lumMod val="50000"/>
              </a:schemeClr>
            </a:solidFill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algn="ctr">
              <a:defRPr/>
            </a:pPr>
            <a:r>
              <a:rPr lang="ru-RU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ЕДИНЫЙ ГОСУДАРСТВЕННЫЙ ЭКЗАМЕН </a:t>
            </a:r>
            <a:r>
              <a:rPr lang="ru-RU" sz="1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ЕГЭ)</a:t>
            </a:r>
            <a:endParaRPr lang="ru-RU" sz="16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6275" y="2445465"/>
            <a:ext cx="3246754" cy="562956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chemeClr val="bg2">
                <a:lumMod val="50000"/>
              </a:schemeClr>
            </a:solidFill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algn="ctr">
              <a:defRPr/>
            </a:pPr>
            <a:r>
              <a:rPr lang="ru-RU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ДОПУСК К ГИА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96276" y="3261858"/>
            <a:ext cx="2650696" cy="767668"/>
          </a:xfrm>
          <a:prstGeom prst="roundRect">
            <a:avLst/>
          </a:prstGeom>
          <a:solidFill>
            <a:schemeClr val="bg1"/>
          </a:solidFill>
          <a:ln w="57150" cap="flat" cmpd="sng" algn="ctr">
            <a:solidFill>
              <a:schemeClr val="bg2">
                <a:lumMod val="50000"/>
              </a:schemeClr>
            </a:solidFill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algn="ctr">
              <a:defRPr/>
            </a:pPr>
            <a:r>
              <a:rPr lang="ru-RU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</a:t>
            </a:r>
          </a:p>
          <a:p>
            <a:pPr algn="ctr">
              <a:defRPr/>
            </a:pPr>
            <a:r>
              <a:rPr lang="ru-RU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участие в ГИА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325816" y="4368536"/>
            <a:ext cx="1785882" cy="358245"/>
          </a:xfrm>
          <a:prstGeom prst="roundRect">
            <a:avLst/>
          </a:prstGeom>
          <a:solidFill>
            <a:schemeClr val="bg1"/>
          </a:solidFill>
          <a:ln w="57150" cap="flat" cmpd="sng" algn="ctr">
            <a:solidFill>
              <a:schemeClr val="bg2">
                <a:lumMod val="50000"/>
              </a:schemeClr>
            </a:solidFill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algn="ctr">
              <a:defRPr/>
            </a:pPr>
            <a:r>
              <a:rPr lang="ru-RU" sz="1600" b="1" kern="0" dirty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1 ФЕВРАЛЯ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903441" y="1235238"/>
            <a:ext cx="2735495" cy="932938"/>
          </a:xfrm>
          <a:prstGeom prst="roundRect">
            <a:avLst/>
          </a:prstGeom>
          <a:solidFill>
            <a:schemeClr val="bg1"/>
          </a:solidFill>
          <a:ln w="57150" cap="flat" cmpd="sng" algn="ctr">
            <a:solidFill>
              <a:schemeClr val="bg2">
                <a:lumMod val="50000"/>
              </a:schemeClr>
            </a:solidFill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algn="ctr">
              <a:defRPr/>
            </a:pPr>
            <a:r>
              <a:rPr lang="ru-RU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ГОСУДАРСТВЕННЫЙ</a:t>
            </a:r>
          </a:p>
          <a:p>
            <a:pPr algn="ctr">
              <a:defRPr/>
            </a:pPr>
            <a:r>
              <a:rPr lang="ru-RU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ВЫПУСКНОЙ </a:t>
            </a:r>
          </a:p>
          <a:p>
            <a:pPr algn="ctr">
              <a:defRPr/>
            </a:pPr>
            <a:r>
              <a:rPr lang="ru-RU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ЭКЗАМЕН </a:t>
            </a:r>
            <a:r>
              <a:rPr lang="ru-RU" sz="1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ГВЭ)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02116" y="2366575"/>
            <a:ext cx="36165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A8246F"/>
                </a:solidFill>
                <a:latin typeface="Calibri"/>
              </a:rPr>
              <a:t>отсутствие</a:t>
            </a:r>
            <a:r>
              <a:rPr lang="ru-RU" sz="1800" b="1" dirty="0">
                <a:solidFill>
                  <a:srgbClr val="0070C0"/>
                </a:solidFill>
                <a:latin typeface="Calibri"/>
              </a:rPr>
              <a:t> </a:t>
            </a:r>
            <a:r>
              <a:rPr lang="ru-RU" sz="1800" b="1" dirty="0">
                <a:solidFill>
                  <a:srgbClr val="A8246F"/>
                </a:solidFill>
                <a:latin typeface="Calibri"/>
              </a:rPr>
              <a:t>академической задолженности</a:t>
            </a:r>
            <a:r>
              <a:rPr lang="ru-RU" sz="1800" b="1" dirty="0">
                <a:latin typeface="Calibri"/>
              </a:rPr>
              <a:t>,</a:t>
            </a:r>
            <a:r>
              <a:rPr lang="ru-RU" sz="1800" b="1" dirty="0">
                <a:solidFill>
                  <a:srgbClr val="0070C0"/>
                </a:solidFill>
                <a:latin typeface="Calibri"/>
              </a:rPr>
              <a:t> </a:t>
            </a:r>
            <a:r>
              <a:rPr lang="ru-RU" sz="1800" b="1" dirty="0">
                <a:latin typeface="Calibri"/>
              </a:rPr>
              <a:t>в том числе за итоговое сочинение (изложение)</a:t>
            </a:r>
          </a:p>
          <a:p>
            <a:endParaRPr lang="ru-RU" sz="1800" b="1" dirty="0">
              <a:latin typeface="Calibri"/>
            </a:endParaRPr>
          </a:p>
          <a:p>
            <a:r>
              <a:rPr lang="ru-RU" sz="1800" b="1" dirty="0">
                <a:latin typeface="Calibri"/>
              </a:rPr>
              <a:t>наличие годовых отметок по всем учебным предметам </a:t>
            </a:r>
            <a:r>
              <a:rPr lang="ru-RU" sz="1800" b="1" dirty="0"/>
              <a:t>учебного</a:t>
            </a:r>
            <a:r>
              <a:rPr lang="ru-RU" sz="1800" b="1" dirty="0">
                <a:latin typeface="Calibri"/>
              </a:rPr>
              <a:t> плана за каждый год обучения по образовательной программе СОО</a:t>
            </a:r>
            <a:endParaRPr lang="ru-RU" sz="1800" b="1" dirty="0">
              <a:solidFill>
                <a:srgbClr val="0070C0"/>
              </a:solidFill>
              <a:latin typeface="Calibri"/>
            </a:endParaRPr>
          </a:p>
          <a:p>
            <a:r>
              <a:rPr lang="ru-RU" sz="1800" b="1" dirty="0">
                <a:solidFill>
                  <a:srgbClr val="A8246F"/>
                </a:solidFill>
                <a:latin typeface="Calibri"/>
              </a:rPr>
              <a:t>не ниже удовлетворительных </a:t>
            </a:r>
          </a:p>
        </p:txBody>
      </p:sp>
      <p:sp>
        <p:nvSpPr>
          <p:cNvPr id="16" name="Стрелка вниз 15"/>
          <p:cNvSpPr/>
          <p:nvPr/>
        </p:nvSpPr>
        <p:spPr>
          <a:xfrm rot="16200000">
            <a:off x="4475374" y="2509174"/>
            <a:ext cx="255890" cy="609271"/>
          </a:xfrm>
          <a:prstGeom prst="downArrow">
            <a:avLst/>
          </a:prstGeom>
          <a:solidFill>
            <a:schemeClr val="bg1"/>
          </a:solidFill>
          <a:ln w="57150" cap="flat" cmpd="sng" algn="ctr">
            <a:solidFill>
              <a:schemeClr val="bg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>
              <a:latin typeface="Calibri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9617" y="132620"/>
            <a:ext cx="2454045" cy="1070634"/>
          </a:xfrm>
          <a:prstGeom prst="rect">
            <a:avLst/>
          </a:prstGeom>
        </p:spPr>
      </p:pic>
      <p:sp>
        <p:nvSpPr>
          <p:cNvPr id="18" name="Slide Number Placeholder 1"/>
          <p:cNvSpPr txBox="1">
            <a:spLocks/>
          </p:cNvSpPr>
          <p:nvPr/>
        </p:nvSpPr>
        <p:spPr>
          <a:xfrm>
            <a:off x="7010400" y="140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9" name="Slide Number Placeholder 1"/>
          <p:cNvSpPr txBox="1">
            <a:spLocks/>
          </p:cNvSpPr>
          <p:nvPr/>
        </p:nvSpPr>
        <p:spPr>
          <a:xfrm>
            <a:off x="6961077" y="-25171"/>
            <a:ext cx="21829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16112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969" y="1097549"/>
            <a:ext cx="8280920" cy="553961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 defTabSz="685732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3879" y="49240"/>
            <a:ext cx="60125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8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Технология проведения 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 algn="ctr" defTabSz="914378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ЕГЭ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3875" y="1231355"/>
            <a:ext cx="8620124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8"/>
            <a:r>
              <a:rPr lang="ru-RU" sz="2500" b="1" dirty="0">
                <a:solidFill>
                  <a:srgbClr val="A8246E"/>
                </a:solidFill>
                <a:latin typeface="Arial"/>
              </a:rPr>
              <a:t>Без изменений:</a:t>
            </a:r>
          </a:p>
          <a:p>
            <a:pPr algn="ctr" defTabSz="914378"/>
            <a:endParaRPr lang="ru-RU" sz="1600" b="1" dirty="0">
              <a:solidFill>
                <a:srgbClr val="002060"/>
              </a:solidFill>
              <a:latin typeface="Arial"/>
            </a:endParaRPr>
          </a:p>
          <a:p>
            <a:pPr algn="ctr" defTabSz="914378"/>
            <a:r>
              <a:rPr lang="ru-RU" sz="2500" b="1" dirty="0">
                <a:latin typeface="Arial"/>
              </a:rPr>
              <a:t>передача экзаменационных материалов </a:t>
            </a:r>
          </a:p>
          <a:p>
            <a:pPr algn="ctr" defTabSz="914378"/>
            <a:r>
              <a:rPr lang="ru-RU" sz="2500" b="1" dirty="0">
                <a:latin typeface="Arial"/>
              </a:rPr>
              <a:t>в пункты проведения экзаменов </a:t>
            </a:r>
          </a:p>
          <a:p>
            <a:pPr algn="ctr" defTabSz="914378"/>
            <a:r>
              <a:rPr lang="ru-RU" sz="2500" b="1" dirty="0">
                <a:latin typeface="Arial"/>
              </a:rPr>
              <a:t>на электронных носителях, </a:t>
            </a:r>
            <a:endParaRPr lang="ru-RU" sz="2500" b="1" dirty="0" smtClean="0">
              <a:latin typeface="Arial"/>
            </a:endParaRPr>
          </a:p>
          <a:p>
            <a:pPr algn="ctr" defTabSz="914378"/>
            <a:endParaRPr lang="ru-RU" sz="1600" b="1" dirty="0">
              <a:latin typeface="Arial"/>
            </a:endParaRPr>
          </a:p>
          <a:p>
            <a:pPr algn="ctr" defTabSz="914378"/>
            <a:r>
              <a:rPr lang="ru-RU" sz="2500" b="1" dirty="0">
                <a:latin typeface="Arial"/>
              </a:rPr>
              <a:t>печать </a:t>
            </a:r>
            <a:r>
              <a:rPr lang="ru-RU" sz="2500" b="1" dirty="0" smtClean="0">
                <a:latin typeface="Arial"/>
              </a:rPr>
              <a:t>КИМ </a:t>
            </a:r>
            <a:r>
              <a:rPr lang="ru-RU" sz="2500" b="1" dirty="0">
                <a:latin typeface="Arial"/>
              </a:rPr>
              <a:t>в аудитории</a:t>
            </a:r>
            <a:r>
              <a:rPr lang="ru-RU" sz="2500" b="1" dirty="0" smtClean="0">
                <a:latin typeface="Arial"/>
              </a:rPr>
              <a:t>, сканирование </a:t>
            </a:r>
            <a:r>
              <a:rPr lang="ru-RU" sz="2500" b="1" dirty="0">
                <a:latin typeface="Arial"/>
              </a:rPr>
              <a:t>в штабе </a:t>
            </a:r>
            <a:r>
              <a:rPr lang="ru-RU" sz="2500" b="1" dirty="0" smtClean="0">
                <a:latin typeface="Arial"/>
              </a:rPr>
              <a:t>ППЭ</a:t>
            </a:r>
          </a:p>
          <a:p>
            <a:pPr algn="ctr" defTabSz="914378"/>
            <a:endParaRPr lang="ru-RU" sz="2500" b="1" dirty="0">
              <a:latin typeface="Arial"/>
            </a:endParaRPr>
          </a:p>
          <a:p>
            <a:pPr algn="ctr" defTabSz="914378"/>
            <a:r>
              <a:rPr lang="ru-RU" sz="2500" b="1" dirty="0" smtClean="0">
                <a:solidFill>
                  <a:srgbClr val="A8246F"/>
                </a:solidFill>
                <a:latin typeface="Arial"/>
              </a:rPr>
              <a:t>ЕГЭ по информатике и ИКТ в компьютерной форме</a:t>
            </a:r>
            <a:endParaRPr lang="ru-RU" sz="2500" b="1" dirty="0">
              <a:solidFill>
                <a:srgbClr val="A8246F"/>
              </a:solidFill>
              <a:latin typeface="Arial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6424" y="118981"/>
            <a:ext cx="2454045" cy="1070634"/>
          </a:xfrm>
          <a:prstGeom prst="rect">
            <a:avLst/>
          </a:prstGeom>
        </p:spPr>
      </p:pic>
      <p:sp>
        <p:nvSpPr>
          <p:cNvPr id="9" name="Slide Number Placeholder 1"/>
          <p:cNvSpPr txBox="1">
            <a:spLocks/>
          </p:cNvSpPr>
          <p:nvPr/>
        </p:nvSpPr>
        <p:spPr>
          <a:xfrm>
            <a:off x="7010400" y="140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0" name="Slide Number Placeholder 1"/>
          <p:cNvSpPr txBox="1">
            <a:spLocks/>
          </p:cNvSpPr>
          <p:nvPr/>
        </p:nvSpPr>
        <p:spPr>
          <a:xfrm>
            <a:off x="6961077" y="-25171"/>
            <a:ext cx="21829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2900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1150</TotalTime>
  <Words>352</Words>
  <Application>Microsoft Office PowerPoint</Application>
  <PresentationFormat>Экран (16:9)</PresentationFormat>
  <Paragraphs>69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4_Тема Office</vt:lpstr>
      <vt:lpstr>8_Тема Office</vt:lpstr>
      <vt:lpstr>9_Тема Office</vt:lpstr>
      <vt:lpstr>10_Тема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Гульфия Ахвердиева</dc:creator>
  <cp:lastModifiedBy>Приемная</cp:lastModifiedBy>
  <cp:revision>278</cp:revision>
  <cp:lastPrinted>2021-05-19T10:29:15Z</cp:lastPrinted>
  <dcterms:created xsi:type="dcterms:W3CDTF">2021-03-03T11:56:15Z</dcterms:created>
  <dcterms:modified xsi:type="dcterms:W3CDTF">2021-05-25T11:48:52Z</dcterms:modified>
</cp:coreProperties>
</file>